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BE00FF"/>
        </a:fontRef>
        <a:srgbClr val="BE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BE00FF"/>
        </a:fontRef>
        <a:srgbClr val="BE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BE00FF"/>
        </a:fontRef>
        <a:srgbClr val="BE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BE00FF"/>
        </a:fontRef>
        <a:srgbClr val="BE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4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BE00FF"/>
        </a:fontRef>
        <a:srgbClr val="BE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E00FF"/>
              </a:solidFill>
              <a:prstDash val="solid"/>
              <a:round/>
            </a:ln>
          </a:top>
          <a:bottom>
            <a:ln w="25400" cap="flat">
              <a:solidFill>
                <a:srgbClr val="BE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E00FF"/>
              </a:solidFill>
              <a:prstDash val="solid"/>
              <a:round/>
            </a:ln>
          </a:top>
          <a:bottom>
            <a:ln w="25400" cap="flat">
              <a:solidFill>
                <a:srgbClr val="BE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BE00FF"/>
        </a:fontRef>
        <a:srgbClr val="BE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CAFF"/>
          </a:solidFill>
        </a:fill>
      </a:tcStyle>
    </a:wholeTbl>
    <a:band2H>
      <a:tcTxStyle b="def" i="def"/>
      <a:tcStyle>
        <a:tcBdr/>
        <a:fill>
          <a:solidFill>
            <a:srgbClr val="F4E6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E00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E00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E00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/>
          <p:nvPr>
            <p:ph type="body" sz="quarter" idx="1" hasCustomPrompt="1"/>
          </p:nvPr>
        </p:nvSpPr>
        <p:spPr>
          <a:xfrm>
            <a:off x="1206497" y="11839047"/>
            <a:ext cx="21971005" cy="636980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Autoria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Título da Apresentação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13" name="Nível de Corpo Um…"/>
          <p:cNvSpPr txBox="1"/>
          <p:nvPr>
            <p:ph type="body" sz="quarter" idx="21" hasCustomPrompt="1"/>
          </p:nvPr>
        </p:nvSpPr>
        <p:spPr>
          <a:xfrm>
            <a:off x="1206500" y="7196865"/>
            <a:ext cx="21971000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da Apresentação</a:t>
            </a:r>
          </a:p>
        </p:txBody>
      </p:sp>
      <p:sp>
        <p:nvSpPr>
          <p:cNvPr id="14" name="Número do Slide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/>
          <p:nvPr>
            <p:ph type="body" sz="quarter" idx="1" hasCustomPrompt="1"/>
          </p:nvPr>
        </p:nvSpPr>
        <p:spPr>
          <a:xfrm>
            <a:off x="1206500" y="8262180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Informações do fato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Nível de Corpo Um…"/>
          <p:cNvSpPr txBox="1"/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numCol="1" spcCol="38100" anchor="b"/>
          <a:lstStyle/>
          <a:p>
            <a:pPr lvl="4" marL="0" indent="1207008" algn="ctr" defTabSz="1072868">
              <a:lnSpc>
                <a:spcPct val="80000"/>
              </a:lnSpc>
              <a:spcBef>
                <a:spcPts val="0"/>
              </a:spcBef>
              <a:buSzTx/>
              <a:buNone/>
              <a:defRPr b="1" spc="-132" sz="11000"/>
            </a:pPr>
            <a:r>
              <a:t>100%
</a:t>
            </a:r>
          </a:p>
        </p:txBody>
      </p:sp>
      <p:sp>
        <p:nvSpPr>
          <p:cNvPr id="10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/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Atribuição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Nível de Corpo Um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409446" defTabSz="1511769">
              <a:spcBef>
                <a:spcPts val="0"/>
              </a:spcBef>
              <a:buSzTx/>
              <a:buNone/>
              <a:defRPr spc="-124" sz="52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“Citação Notável”
</a:t>
            </a:r>
          </a:p>
        </p:txBody>
      </p:sp>
      <p:sp>
        <p:nvSpPr>
          <p:cNvPr id="11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oto em preto e branco de ângulo baixo de um edifício de apartamentos futurista sob um céu nublado"/>
          <p:cNvSpPr/>
          <p:nvPr>
            <p:ph type="pic" idx="21"/>
          </p:nvPr>
        </p:nvSpPr>
        <p:spPr>
          <a:xfrm>
            <a:off x="-120803" y="1270000"/>
            <a:ext cx="16840203" cy="1122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Foto em preto e branco do exterior de um edifício de escritórios moderno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Foto em preto e branco de uma arquitetura moderna de estilo entrelaçado de um edifício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oto em preto e branco de ângulo baixo de um edifício moderno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to em preto e branco de luzes e sombras sobre um edifício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Título da Apresentação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23" name="Nível de Corpo Um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Autoria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Nível de Corpo Um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44689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da Apresentação </a:t>
            </a:r>
          </a:p>
        </p:txBody>
      </p:sp>
      <p:sp>
        <p:nvSpPr>
          <p:cNvPr id="2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do Slid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do Slide</a:t>
            </a:r>
          </a:p>
        </p:txBody>
      </p:sp>
      <p:sp>
        <p:nvSpPr>
          <p:cNvPr id="33" name="Nível de Corpo Um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Foto em preto e branco de sombras projetadas sobre uma estrutura de concreto"/>
          <p:cNvSpPr/>
          <p:nvPr>
            <p:ph type="pic" idx="21"/>
          </p:nvPr>
        </p:nvSpPr>
        <p:spPr>
          <a:xfrm>
            <a:off x="9270651" y="1263650"/>
            <a:ext cx="16757662" cy="1118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5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43" name="Nível de Corpo Um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Nível de Corpo Um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Texto com marcadores do slide</a:t>
            </a:r>
          </a:p>
        </p:txBody>
      </p:sp>
      <p:sp>
        <p:nvSpPr>
          <p:cNvPr id="4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do Slid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61" name="Nível de Corpo Um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Nível de Corpo Um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Texto com marcadores do slide</a:t>
            </a:r>
          </a:p>
        </p:txBody>
      </p:sp>
      <p:sp>
        <p:nvSpPr>
          <p:cNvPr id="63" name="Imagem de perto de uma foto em preto e branco de uma arquitetura de edifício elaborada"/>
          <p:cNvSpPr/>
          <p:nvPr>
            <p:ph type="pic" idx="22"/>
          </p:nvPr>
        </p:nvSpPr>
        <p:spPr>
          <a:xfrm>
            <a:off x="12192000" y="-1341968"/>
            <a:ext cx="10922000" cy="16399935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Título da Seção</a:t>
            </a:r>
          </a:p>
        </p:txBody>
      </p:sp>
      <p:sp>
        <p:nvSpPr>
          <p:cNvPr id="72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/>
          <p:nvPr>
            <p:ph type="title" hasCustomPrompt="1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80" name="Nível de Corpo Um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da Agenda</a:t>
            </a:r>
          </a:p>
        </p:txBody>
      </p:sp>
      <p:sp>
        <p:nvSpPr>
          <p:cNvPr id="89" name="Nível de Corpo Um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Subtítulo de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Nível de Corpo Um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Tópicos da Agenda</a:t>
            </a:r>
          </a:p>
        </p:txBody>
      </p:sp>
      <p:sp>
        <p:nvSpPr>
          <p:cNvPr id="9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exto do Título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rthur Labaki - Vinicius Calixto - Vinnicius Pereira"/>
          <p:cNvSpPr txBox="1"/>
          <p:nvPr>
            <p:ph type="body" sz="quarter" idx="1"/>
          </p:nvPr>
        </p:nvSpPr>
        <p:spPr>
          <a:xfrm>
            <a:off x="1206499" y="11839047"/>
            <a:ext cx="21971002" cy="636980"/>
          </a:xfrm>
          <a:prstGeom prst="rect">
            <a:avLst/>
          </a:prstGeom>
        </p:spPr>
        <p:txBody>
          <a:bodyPr/>
          <a:lstStyle/>
          <a:p>
            <a:pPr/>
            <a:r>
              <a:t>Arthur Labaki (11821BCC017) - Vinicius Calixto (11911BCC039) - Vinnicius Pereira (11821BCC046)</a:t>
            </a:r>
          </a:p>
        </p:txBody>
      </p:sp>
      <p:sp>
        <p:nvSpPr>
          <p:cNvPr id="152" name="Trabalho 1 - Teoria da Computação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Trabalho 2 - Teoria da Computação</a:t>
            </a:r>
          </a:p>
        </p:txBody>
      </p:sp>
      <p:sp>
        <p:nvSpPr>
          <p:cNvPr id="153" name="Máquina de Turing com 1 fita"/>
          <p:cNvSpPr txBox="1"/>
          <p:nvPr/>
        </p:nvSpPr>
        <p:spPr>
          <a:xfrm>
            <a:off x="1206500" y="7196865"/>
            <a:ext cx="21971000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Máquina de Turing com 2 fitas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d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Indice </a:t>
            </a:r>
          </a:p>
        </p:txBody>
      </p:sp>
      <p:sp>
        <p:nvSpPr>
          <p:cNvPr id="156" name="Descrição geral do algoritmo…"/>
          <p:cNvSpPr txBox="1"/>
          <p:nvPr>
            <p:ph type="body" sz="half" idx="1"/>
          </p:nvPr>
        </p:nvSpPr>
        <p:spPr>
          <a:xfrm>
            <a:off x="1206500" y="2602501"/>
            <a:ext cx="9779000" cy="1040722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Descrição geral do algoritmo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Estrutura de dados utilizadas para representar a óctupla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MTs testadas durante a implementação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O que é apresentado como saída do algoritmo.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1"/>
      <p:bldP build="whole" bldLvl="1" animBg="1" rev="0" advAuto="0" spid="15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escrição geral do algoritmo"/>
          <p:cNvSpPr txBox="1"/>
          <p:nvPr>
            <p:ph type="title"/>
          </p:nvPr>
        </p:nvSpPr>
        <p:spPr>
          <a:xfrm>
            <a:off x="1206500" y="957364"/>
            <a:ext cx="15287920" cy="1435102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Descrição geral do algoritmo</a:t>
            </a:r>
          </a:p>
        </p:txBody>
      </p:sp>
      <p:sp>
        <p:nvSpPr>
          <p:cNvPr id="159" name="O Algoritmo feito na linguagem Python, implementando uma Máquina de Turing de uma fita. A importação das máquinas e a saída do algoritmo são feitas por JSON. Foi feito também uma interface utilizando HTML e JavaScript."/>
          <p:cNvSpPr txBox="1"/>
          <p:nvPr/>
        </p:nvSpPr>
        <p:spPr>
          <a:xfrm>
            <a:off x="1276069" y="5147349"/>
            <a:ext cx="15718988" cy="342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pPr>
            <a:r>
              <a:t>O Algoritmo feito na linguagem Python, implementando uma </a:t>
            </a:r>
            <a:r>
              <a:rPr i="1"/>
              <a:t>Máquina de Turing </a:t>
            </a:r>
            <a:r>
              <a:t>de duas fitas. A importação das máquinas e a saída do algoritmo são feitas por JSON. Foi feito também uma interface utilizando HTML e JavaScript.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2"/>
      <p:bldP build="whole" bldLvl="1" animBg="1" rev="0" advAuto="0" spid="15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Estrutura de dados utilizada…"/>
          <p:cNvSpPr txBox="1"/>
          <p:nvPr>
            <p:ph type="title"/>
          </p:nvPr>
        </p:nvSpPr>
        <p:spPr>
          <a:xfrm>
            <a:off x="1206499" y="957364"/>
            <a:ext cx="9988510" cy="1866840"/>
          </a:xfrm>
          <a:prstGeom prst="rect">
            <a:avLst/>
          </a:prstGeom>
        </p:spPr>
        <p:txBody>
          <a:bodyPr/>
          <a:lstStyle/>
          <a:p>
            <a:pPr defTabSz="1731219">
              <a:defRPr spc="-200" sz="6000"/>
            </a:pPr>
            <a:r>
              <a:t>Estrutura de dados utilizada</a:t>
            </a:r>
          </a:p>
          <a:p>
            <a:pPr defTabSz="1731219">
              <a:defRPr spc="-200" sz="6000"/>
            </a:pPr>
            <a:r>
              <a:t>para representar a óctupla </a:t>
            </a:r>
          </a:p>
        </p:txBody>
      </p:sp>
      <p:sp>
        <p:nvSpPr>
          <p:cNvPr id="162" name="Utilizamos os dicionários padrão do tipo de arquivo JSON, além de utilizarmos um lista para sua manipulação dentro do algoritmo."/>
          <p:cNvSpPr txBox="1"/>
          <p:nvPr/>
        </p:nvSpPr>
        <p:spPr>
          <a:xfrm>
            <a:off x="1276069" y="5800566"/>
            <a:ext cx="15718988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Utilizamos os dicionários padrão do tipo de arquivo JSON, além de utilizarmos um lista para sua manipulação dentro do algoritmo.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ou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2"/>
      <p:bldP build="whole" bldLvl="1" animBg="1" rev="0" advAuto="0" spid="16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MTs testadas durante a implementação"/>
          <p:cNvSpPr txBox="1"/>
          <p:nvPr>
            <p:ph type="title"/>
          </p:nvPr>
        </p:nvSpPr>
        <p:spPr>
          <a:xfrm>
            <a:off x="1206499" y="957364"/>
            <a:ext cx="9988510" cy="1866840"/>
          </a:xfrm>
          <a:prstGeom prst="rect">
            <a:avLst/>
          </a:prstGeom>
        </p:spPr>
        <p:txBody>
          <a:bodyPr/>
          <a:lstStyle>
            <a:lvl1pPr defTabSz="1828754">
              <a:defRPr spc="-200" sz="6300"/>
            </a:lvl1pPr>
          </a:lstStyle>
          <a:p>
            <a:pPr/>
            <a:r>
              <a:t>MTs testadas durante a implementação</a:t>
            </a:r>
          </a:p>
        </p:txBody>
      </p:sp>
      <p:sp>
        <p:nvSpPr>
          <p:cNvPr id="165" name="L = {0**n 1**n | n ≥ 0}…"/>
          <p:cNvSpPr txBox="1"/>
          <p:nvPr>
            <p:ph type="body" sz="quarter" idx="1"/>
          </p:nvPr>
        </p:nvSpPr>
        <p:spPr>
          <a:xfrm>
            <a:off x="1206500" y="4478089"/>
            <a:ext cx="9779000" cy="475982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800100" indent="-800100" defTabSz="2194505">
              <a:lnSpc>
                <a:spcPct val="90000"/>
              </a:lnSpc>
              <a:spcBef>
                <a:spcPts val="4000"/>
              </a:spcBef>
              <a:buSzPct val="100000"/>
              <a:buAutoNum type="arabicPeriod" startAt="1"/>
              <a:defRPr b="0" sz="4300"/>
            </a:pPr>
            <a:r>
              <a:t>A</a:t>
            </a:r>
            <a:r>
              <a:rPr baseline="31999"/>
              <a:t>n</a:t>
            </a:r>
            <a:r>
              <a:t>BA</a:t>
            </a:r>
            <a:r>
              <a:rPr baseline="31999"/>
              <a:t>n</a:t>
            </a:r>
          </a:p>
          <a:p>
            <a:pPr marL="800100" indent="-800100" defTabSz="2194505">
              <a:lnSpc>
                <a:spcPct val="90000"/>
              </a:lnSpc>
              <a:spcBef>
                <a:spcPts val="4000"/>
              </a:spcBef>
              <a:buSzPct val="100000"/>
              <a:buAutoNum type="arabicPeriod" startAt="1"/>
              <a:defRPr b="0" sz="4300"/>
            </a:pPr>
            <a:r>
              <a:t>Ordenação de w = {A,B,C}*</a:t>
            </a:r>
          </a:p>
          <a:p>
            <a:pPr marL="800100" indent="-800100" defTabSz="2194505">
              <a:lnSpc>
                <a:spcPct val="90000"/>
              </a:lnSpc>
              <a:spcBef>
                <a:spcPts val="4000"/>
              </a:spcBef>
              <a:buSzPct val="100000"/>
              <a:buAutoNum type="arabicPeriod" startAt="1"/>
              <a:defRPr b="0" sz="4300"/>
            </a:pPr>
            <a:r>
              <a:t>WW</a:t>
            </a:r>
            <a:r>
              <a:rPr baseline="31999"/>
              <a:t>r</a:t>
            </a:r>
            <a:r>
              <a:t>W</a:t>
            </a:r>
          </a:p>
          <a:p>
            <a:pPr marL="800100" indent="-800100" defTabSz="2194505">
              <a:lnSpc>
                <a:spcPct val="90000"/>
              </a:lnSpc>
              <a:spcBef>
                <a:spcPts val="4000"/>
              </a:spcBef>
              <a:buSzPct val="100000"/>
              <a:buAutoNum type="arabicPeriod" startAt="1"/>
              <a:defRPr b="0" sz="4300"/>
            </a:pPr>
            <a:r>
              <a:t>0</a:t>
            </a:r>
            <a:r>
              <a:rPr baseline="31999"/>
              <a:t>n</a:t>
            </a:r>
            <a:r>
              <a:t>1</a:t>
            </a:r>
            <a:r>
              <a:rPr baseline="31999"/>
              <a:t>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1"/>
      <p:bldP build="whole" bldLvl="1" animBg="1" rev="0" advAuto="0" spid="16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 que é apresentado como saída do algoritmo."/>
          <p:cNvSpPr txBox="1"/>
          <p:nvPr>
            <p:ph type="title"/>
          </p:nvPr>
        </p:nvSpPr>
        <p:spPr>
          <a:xfrm>
            <a:off x="1206499" y="957364"/>
            <a:ext cx="9988510" cy="1866840"/>
          </a:xfrm>
          <a:prstGeom prst="rect">
            <a:avLst/>
          </a:prstGeom>
        </p:spPr>
        <p:txBody>
          <a:bodyPr/>
          <a:lstStyle>
            <a:lvl1pPr defTabSz="1828754">
              <a:defRPr spc="-200" sz="6300"/>
            </a:lvl1pPr>
          </a:lstStyle>
          <a:p>
            <a:pPr/>
            <a:r>
              <a:t>O que é apresentado como saída do algoritmo.</a:t>
            </a:r>
          </a:p>
        </p:txBody>
      </p:sp>
      <p:sp>
        <p:nvSpPr>
          <p:cNvPr id="168" name="A saída será um JSON contendo a sétupla da Máquina de Turing, a cadeia de entrada e a sequência das etapas de processamento de cada transição. Da mesma forma é apresentado um programa com interface gráfica para facilitar e melhorar a compreensão."/>
          <p:cNvSpPr txBox="1"/>
          <p:nvPr/>
        </p:nvSpPr>
        <p:spPr>
          <a:xfrm>
            <a:off x="1276069" y="4820742"/>
            <a:ext cx="15718988" cy="407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pPr>
            <a:r>
              <a:t>A saída será um JSON contendo a octupla da </a:t>
            </a:r>
            <a:r>
              <a:rPr i="1"/>
              <a:t>Máquina de Turing</a:t>
            </a:r>
            <a:r>
              <a:t>, a cadeia de entrada e a sequência das etapas de processamento de cada transição. Da mesma forma é apresentado um programa com interface gráfica exibindo as 2 fitas para facilitar e melhorar a compreensão.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  <p:bldP build="whole" bldLvl="1" animBg="1" rev="0" advAuto="0" spid="16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omparação de 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Comparação de resultados</a:t>
            </a:r>
          </a:p>
        </p:txBody>
      </p:sp>
      <p:sp>
        <p:nvSpPr>
          <p:cNvPr id="171" name="Comparando tempo de execução de uma Máquina de Turing de 1 fita com uma de 2 fitas"/>
          <p:cNvSpPr txBox="1"/>
          <p:nvPr>
            <p:ph type="body" sz="quarter" idx="1"/>
          </p:nvPr>
        </p:nvSpPr>
        <p:spPr>
          <a:xfrm>
            <a:off x="1206500" y="2245961"/>
            <a:ext cx="21971000" cy="1834990"/>
          </a:xfrm>
          <a:prstGeom prst="rect">
            <a:avLst/>
          </a:prstGeom>
        </p:spPr>
        <p:txBody>
          <a:bodyPr/>
          <a:lstStyle/>
          <a:p>
            <a:pPr/>
            <a:r>
              <a:t>Comparando tempo de execução de uma Máquina de Turing de 1 fita com uma de 2 fitas </a:t>
            </a:r>
          </a:p>
        </p:txBody>
      </p:sp>
      <p:sp>
        <p:nvSpPr>
          <p:cNvPr id="172" name="A saída será um JSON contendo a sétupla da Máquina de Turing, a cadeia de entrada e a sequência das etapas de processamento de cada transição. Da mesma forma é apresentado um programa com interface gráfica para facilitar e melhorar a compreensão."/>
          <p:cNvSpPr txBox="1"/>
          <p:nvPr/>
        </p:nvSpPr>
        <p:spPr>
          <a:xfrm>
            <a:off x="1206499" y="5680574"/>
            <a:ext cx="21971002" cy="6360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81263" indent="-481263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Foi feito uma comparação no mesmo algoritmo entre as duas máquinas criadas. </a:t>
            </a:r>
          </a:p>
          <a:p>
            <a:pPr lvl="1" marL="862263" indent="-481263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Foi comparado :</a:t>
            </a:r>
          </a:p>
          <a:p>
            <a:pPr lvl="2" marL="1243263" indent="-481263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Tempo gasto da execução;</a:t>
            </a:r>
          </a:p>
          <a:p>
            <a:pPr lvl="2" marL="1243263" indent="-481263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Número de passos da execução (transição);</a:t>
            </a:r>
          </a:p>
          <a:p>
            <a:pPr lvl="2" marL="1243263" indent="-481263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Tempo gasto por passo.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omparação de 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Comparação de resultados</a:t>
            </a:r>
          </a:p>
        </p:txBody>
      </p:sp>
      <p:sp>
        <p:nvSpPr>
          <p:cNvPr id="175" name="Tabela de comparação"/>
          <p:cNvSpPr txBox="1"/>
          <p:nvPr>
            <p:ph type="body" sz="quarter" idx="1"/>
          </p:nvPr>
        </p:nvSpPr>
        <p:spPr>
          <a:xfrm>
            <a:off x="1206500" y="2245961"/>
            <a:ext cx="21971000" cy="1834990"/>
          </a:xfrm>
          <a:prstGeom prst="rect">
            <a:avLst/>
          </a:prstGeom>
        </p:spPr>
        <p:txBody>
          <a:bodyPr/>
          <a:lstStyle/>
          <a:p>
            <a:pPr/>
            <a:r>
              <a:t>Tabela de comparação</a:t>
            </a:r>
          </a:p>
        </p:txBody>
      </p:sp>
      <p:graphicFrame>
        <p:nvGraphicFramePr>
          <p:cNvPr id="176" name="Tabela 1"/>
          <p:cNvGraphicFramePr/>
          <p:nvPr/>
        </p:nvGraphicFramePr>
        <p:xfrm>
          <a:off x="863599" y="3846216"/>
          <a:ext cx="17674713" cy="7924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832100"/>
                <a:gridCol w="2832100"/>
                <a:gridCol w="2832100"/>
                <a:gridCol w="2832100"/>
                <a:gridCol w="2832100"/>
                <a:gridCol w="2832100"/>
                <a:gridCol w="2832100"/>
                <a:gridCol w="2832100"/>
              </a:tblGrid>
              <a:tr h="1582420"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Algoritmo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Cadeia de entrada</a:t>
                      </a:r>
                    </a:p>
                  </a:txBody>
                  <a:tcPr marL="0" marR="0" marT="0" marB="0" anchor="ctr" anchorCtr="0" horzOverflow="overflow"/>
                </a:tc>
                <a:tc gridSpan="3"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Máquina 1 fita</a:t>
                      </a:r>
                    </a:p>
                  </a:txBody>
                  <a:tcPr marL="0" marR="0" marT="0" marB="0" anchor="ctr" anchorCtr="0" horzOverflow="overflow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Máquina 2 fitas</a:t>
                      </a:r>
                    </a:p>
                  </a:txBody>
                  <a:tcPr marL="0" marR="0" marT="0" marB="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582420">
                <a:tc>
                  <a:txBody>
                    <a:bodyPr/>
                    <a:lstStyle/>
                    <a:p>
                      <a:pPr defTabSz="825500">
                        <a:defRPr b="1" sz="36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b="1" sz="36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Tempo gasto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Número de passos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Tempo gasto em 1 passo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Tempo gasto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Número de passos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Tempo gasto em 1 passo</a:t>
                      </a:r>
                    </a:p>
                  </a:txBody>
                  <a:tcPr marL="0" marR="0" marT="0" marB="0" anchor="ctr" anchorCtr="0" horzOverflow="overflow"/>
                </a:tc>
              </a:tr>
              <a:tr h="1582420">
                <a:tc rowSpan="2">
                  <a:txBody>
                    <a:bodyPr/>
                    <a:lstStyle/>
                    <a:p>
                      <a:pPr defTabSz="825500">
                        <a:defRPr b="1" sz="3600"/>
                      </a:pPr>
                      <a:r>
                        <a:t>0</a:t>
                      </a:r>
                      <a:r>
                        <a:rPr baseline="31999"/>
                        <a:t>n</a:t>
                      </a:r>
                      <a:r>
                        <a:t>1</a:t>
                      </a:r>
                      <a:r>
                        <a:rPr baseline="31999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FFFFFF"/>
                          </a:solidFill>
                        </a:rPr>
                        <a:t>000000111111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0.01599s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85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0.00018811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0.01899s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14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0.00135642</a:t>
                      </a:r>
                    </a:p>
                  </a:txBody>
                  <a:tcPr marL="0" marR="0" marT="0" marB="0" anchor="ctr" anchorCtr="0" horzOverflow="overflow"/>
                </a:tc>
              </a:tr>
              <a:tr h="1582420">
                <a:tc vMerge="1">
                  <a:tcPr/>
                </a:tc>
                <a:tc>
                  <a:txBody>
                    <a:bodyPr/>
                    <a:lstStyle/>
                    <a:p>
                      <a:pPr defTabSz="825500">
                        <a:defRPr b="1" sz="3600"/>
                      </a:pPr>
                      <a:r>
                        <a:t>(01)</a:t>
                      </a:r>
                      <a:r>
                        <a:rPr baseline="31999"/>
                        <a:t>100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0.90823s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5101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0.00018949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0.03092s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102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0.00030313</a:t>
                      </a:r>
                    </a:p>
                  </a:txBody>
                  <a:tcPr marL="0" marR="0" marT="0" marB="0" anchor="ctr" anchorCtr="0" horzOverflow="overflow"/>
                </a:tc>
              </a:tr>
              <a:tr h="1582420">
                <a:tc rowSpan="2">
                  <a:txBody>
                    <a:bodyPr/>
                    <a:lstStyle/>
                    <a:p>
                      <a:pPr defTabSz="825500">
                        <a:defRPr b="1" sz="3600"/>
                      </a:pPr>
                      <a:r>
                        <a:t>WW</a:t>
                      </a:r>
                      <a:r>
                        <a:rPr baseline="31999"/>
                        <a:t>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FFFFFF"/>
                          </a:solidFill>
                        </a:rPr>
                        <a:t>abababababab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0.02695s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351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0.00007678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0.02089s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26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0.00007853</a:t>
                      </a:r>
                    </a:p>
                  </a:txBody>
                  <a:tcPr marL="0" marR="0" marT="0" marB="0" anchor="ctr" anchorCtr="0" horzOverflow="overflow"/>
                </a:tc>
              </a:tr>
              <a:tr h="1582420">
                <a:tc vMerge="1">
                  <a:tcPr/>
                </a:tc>
                <a:tc>
                  <a:txBody>
                    <a:bodyPr/>
                    <a:lstStyle/>
                    <a:p>
                      <a:pPr defTabSz="825500">
                        <a:defRPr b="1" sz="2900"/>
                      </a:pPr>
                      <a:r>
                        <a:t>(ab)</a:t>
                      </a:r>
                      <a:r>
                        <a:rPr baseline="31999"/>
                        <a:t>50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6.25163s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20503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0.00030491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0.07083s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202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chemeClr val="accent3">
                              <a:satOff val="-46846"/>
                              <a:lumOff val="32647"/>
                            </a:schemeClr>
                          </a:solidFill>
                        </a:rPr>
                        <a:t>0.00035064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BE00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E00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E00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E00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E00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